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4" r:id="rId9"/>
    <p:sldId id="273" r:id="rId10"/>
    <p:sldId id="271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!!QSAR\VIR_COEFF\Pure_sirms\desc_pure\classes_err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6.9274430008108526E-2"/>
          <c:y val="7.6775979925586338E-2"/>
          <c:w val="0.69055484170944703"/>
          <c:h val="0.76994172880290912"/>
        </c:manualLayout>
      </c:layout>
      <c:barChart>
        <c:barDir val="col"/>
        <c:grouping val="clustered"/>
        <c:ser>
          <c:idx val="0"/>
          <c:order val="0"/>
          <c:tx>
            <c:strRef>
              <c:f>classes_err!$B$1</c:f>
              <c:strCache>
                <c:ptCount val="1"/>
                <c:pt idx="0">
                  <c:v>Experimental error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Val val="1"/>
          </c:dLbls>
          <c:cat>
            <c:strRef>
              <c:f>classes_err!$A$2:$A$7</c:f>
              <c:strCache>
                <c:ptCount val="6"/>
                <c:pt idx="0">
                  <c:v>Hydrocarbons</c:v>
                </c:pt>
                <c:pt idx="1">
                  <c:v>Halocarbon compounds</c:v>
                </c:pt>
                <c:pt idx="2">
                  <c:v>Nitrogen compounds</c:v>
                </c:pt>
                <c:pt idx="3">
                  <c:v>Oxygen compounds</c:v>
                </c:pt>
                <c:pt idx="4">
                  <c:v>Silicon compounds</c:v>
                </c:pt>
                <c:pt idx="5">
                  <c:v>Sulphur compounds</c:v>
                </c:pt>
              </c:strCache>
            </c:strRef>
          </c:cat>
          <c:val>
            <c:numRef>
              <c:f>classes_err!$B$2:$B$7</c:f>
              <c:numCache>
                <c:formatCode>General</c:formatCode>
                <c:ptCount val="6"/>
                <c:pt idx="0">
                  <c:v>21</c:v>
                </c:pt>
                <c:pt idx="1">
                  <c:v>24</c:v>
                </c:pt>
                <c:pt idx="2">
                  <c:v>58</c:v>
                </c:pt>
                <c:pt idx="3">
                  <c:v>59</c:v>
                </c:pt>
                <c:pt idx="4">
                  <c:v>50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classes_err!$C$1</c:f>
              <c:strCache>
                <c:ptCount val="1"/>
                <c:pt idx="0">
                  <c:v>T-model error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Val val="1"/>
          </c:dLbls>
          <c:val>
            <c:numRef>
              <c:f>classes_err!$C$2:$C$7</c:f>
              <c:numCache>
                <c:formatCode>General</c:formatCode>
                <c:ptCount val="6"/>
                <c:pt idx="0">
                  <c:v>59</c:v>
                </c:pt>
                <c:pt idx="1">
                  <c:v>43</c:v>
                </c:pt>
                <c:pt idx="2">
                  <c:v>190</c:v>
                </c:pt>
                <c:pt idx="3">
                  <c:v>131</c:v>
                </c:pt>
                <c:pt idx="4">
                  <c:v>100</c:v>
                </c:pt>
                <c:pt idx="5">
                  <c:v>134</c:v>
                </c:pt>
              </c:numCache>
            </c:numRef>
          </c:val>
        </c:ser>
        <c:ser>
          <c:idx val="2"/>
          <c:order val="2"/>
          <c:tx>
            <c:strRef>
              <c:f>classes_err!$D$1</c:f>
              <c:strCache>
                <c:ptCount val="1"/>
                <c:pt idx="0">
                  <c:v>Coefficient model error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dLbls>
            <c:dLbl>
              <c:idx val="2"/>
              <c:layout>
                <c:manualLayout>
                  <c:x val="1.171303074670573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uk-UA"/>
              </a:p>
            </c:txPr>
            <c:showVal val="1"/>
          </c:dLbls>
          <c:val>
            <c:numRef>
              <c:f>classes_err!$D$2:$D$7</c:f>
              <c:numCache>
                <c:formatCode>General</c:formatCode>
                <c:ptCount val="6"/>
                <c:pt idx="0">
                  <c:v>37</c:v>
                </c:pt>
                <c:pt idx="1">
                  <c:v>43</c:v>
                </c:pt>
                <c:pt idx="2">
                  <c:v>172</c:v>
                </c:pt>
                <c:pt idx="3">
                  <c:v>99</c:v>
                </c:pt>
                <c:pt idx="4">
                  <c:v>75</c:v>
                </c:pt>
                <c:pt idx="5">
                  <c:v>87</c:v>
                </c:pt>
              </c:numCache>
            </c:numRef>
          </c:val>
        </c:ser>
        <c:axId val="245104640"/>
        <c:axId val="245106176"/>
      </c:barChart>
      <c:catAx>
        <c:axId val="24510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245106176"/>
        <c:crosses val="autoZero"/>
        <c:auto val="1"/>
        <c:lblAlgn val="ctr"/>
        <c:lblOffset val="100"/>
      </c:catAx>
      <c:valAx>
        <c:axId val="2451061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245104640"/>
        <c:crosses val="autoZero"/>
        <c:crossBetween val="between"/>
        <c:majorUnit val="40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8111223669101304"/>
          <c:y val="0.40523892512854981"/>
          <c:w val="0.21888776330898688"/>
          <c:h val="0.169769007157722"/>
        </c:manualLayout>
      </c:layout>
      <c:txPr>
        <a:bodyPr/>
        <a:lstStyle/>
        <a:p>
          <a:pPr>
            <a:defRPr sz="1400"/>
          </a:pPr>
          <a:endParaRPr lang="uk-UA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FFFF66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spPr>
              <a:solidFill>
                <a:srgbClr val="66FF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Van-der-Waals Interactions</c:v>
                </c:pt>
                <c:pt idx="1">
                  <c:v>Temperature</c:v>
                </c:pt>
                <c:pt idx="2">
                  <c:v>Partial charges</c:v>
                </c:pt>
                <c:pt idx="3">
                  <c:v>Molecular Weight</c:v>
                </c:pt>
                <c:pt idx="4">
                  <c:v>Donor/acceptor of Hydrogen Bond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31</c:v>
                </c:pt>
                <c:pt idx="1">
                  <c:v>24</c:v>
                </c:pt>
                <c:pt idx="2">
                  <c:v>18</c:v>
                </c:pt>
                <c:pt idx="3">
                  <c:v>16</c:v>
                </c:pt>
                <c:pt idx="4">
                  <c:v>11</c:v>
                </c:pt>
              </c:numCache>
            </c:numRef>
          </c:val>
        </c:ser>
        <c:gapWidth val="47"/>
        <c:axId val="245140864"/>
        <c:axId val="245146752"/>
      </c:barChart>
      <c:catAx>
        <c:axId val="245140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245146752"/>
        <c:crosses val="autoZero"/>
        <c:auto val="1"/>
        <c:lblAlgn val="ctr"/>
        <c:lblOffset val="100"/>
      </c:catAx>
      <c:valAx>
        <c:axId val="245146752"/>
        <c:scaling>
          <c:orientation val="minMax"/>
        </c:scaling>
        <c:axPos val="l"/>
        <c:numFmt formatCode="0" sourceLinked="1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245140864"/>
        <c:crosses val="autoZero"/>
        <c:crossBetween val="between"/>
        <c:majorUnit val="10"/>
      </c:valAx>
      <c:spPr>
        <a:ln>
          <a:solidFill>
            <a:sysClr val="windowText" lastClr="000000"/>
          </a:solidFill>
        </a:ln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jpe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85850" y="2130425"/>
            <a:ext cx="10501386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TUDY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ECOND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IRIAL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OEFFICIENTS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EW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HALLENGE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QSPR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929066"/>
            <a:ext cx="8858280" cy="14001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Elena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Mokshyna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Victor E.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Kuz’min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Vadim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Nedostup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8"/>
            <a:ext cx="2285984" cy="228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786332"/>
            <a:ext cx="2357438" cy="142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Influential fragments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71472" y="5057798"/>
            <a:ext cx="1143008" cy="1371598"/>
            <a:chOff x="2357422" y="1500174"/>
            <a:chExt cx="1371600" cy="1657350"/>
          </a:xfrm>
        </p:grpSpPr>
        <p:pic>
          <p:nvPicPr>
            <p:cNvPr id="2663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1500174"/>
              <a:ext cx="1371600" cy="1657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Прямоугольник 7"/>
            <p:cNvSpPr/>
            <p:nvPr/>
          </p:nvSpPr>
          <p:spPr>
            <a:xfrm>
              <a:off x="2928926" y="2643182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dirty="0" smtClean="0"/>
                <a:t>*</a:t>
              </a:r>
              <a:endParaRPr lang="uk-UA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28596" y="2638431"/>
            <a:ext cx="1285884" cy="1433511"/>
            <a:chOff x="642910" y="1571612"/>
            <a:chExt cx="1409700" cy="1647825"/>
          </a:xfrm>
        </p:grpSpPr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2910" y="1571612"/>
              <a:ext cx="1409700" cy="164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Прямоугольник 8"/>
            <p:cNvSpPr/>
            <p:nvPr/>
          </p:nvSpPr>
          <p:spPr>
            <a:xfrm>
              <a:off x="1214414" y="2643182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dirty="0" smtClean="0"/>
                <a:t>*</a:t>
              </a:r>
              <a:endParaRPr lang="uk-UA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687047" y="2500306"/>
            <a:ext cx="1385019" cy="1785950"/>
            <a:chOff x="4286248" y="1714488"/>
            <a:chExt cx="1127243" cy="1571636"/>
          </a:xfrm>
        </p:grpSpPr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6248" y="1714488"/>
              <a:ext cx="1104701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Прямоугольник 12"/>
            <p:cNvSpPr/>
            <p:nvPr/>
          </p:nvSpPr>
          <p:spPr>
            <a:xfrm>
              <a:off x="5113409" y="218782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dirty="0" smtClean="0"/>
                <a:t>*</a:t>
              </a:r>
              <a:endParaRPr lang="uk-UA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469878" y="5240350"/>
            <a:ext cx="1745064" cy="1046170"/>
            <a:chOff x="3917544" y="4786322"/>
            <a:chExt cx="1745064" cy="1046170"/>
          </a:xfrm>
        </p:grpSpPr>
        <p:pic>
          <p:nvPicPr>
            <p:cNvPr id="26632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29058" y="4786322"/>
              <a:ext cx="1733550" cy="1009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Прямоугольник 15"/>
            <p:cNvSpPr/>
            <p:nvPr/>
          </p:nvSpPr>
          <p:spPr>
            <a:xfrm>
              <a:off x="5214942" y="5412797"/>
              <a:ext cx="368704" cy="4196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dirty="0" smtClean="0"/>
                <a:t>*</a:t>
              </a:r>
              <a:endParaRPr lang="uk-UA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917544" y="4866693"/>
              <a:ext cx="368704" cy="4196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" dirty="0" smtClean="0"/>
                <a:t>*</a:t>
              </a:r>
              <a:endParaRPr lang="uk-UA" dirty="0"/>
            </a:p>
          </p:txBody>
        </p:sp>
      </p:grp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3692133"/>
            <a:ext cx="985842" cy="145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72127" y="3381384"/>
            <a:ext cx="11715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2917873"/>
            <a:ext cx="1285884" cy="43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4448659"/>
            <a:ext cx="1590678" cy="1694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285720" y="1571612"/>
            <a:ext cx="87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Some examples from the generated fragments library :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86116" y="2357430"/>
            <a:ext cx="2143140" cy="2357454"/>
          </a:xfrm>
          <a:prstGeom prst="ellipse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Овал 21"/>
          <p:cNvSpPr/>
          <p:nvPr/>
        </p:nvSpPr>
        <p:spPr>
          <a:xfrm>
            <a:off x="6429388" y="4286256"/>
            <a:ext cx="2428892" cy="2357454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099" name="Picture 3" descr="C:\Users\Elena\Desktop\MACC5\images.bi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3798" y="142852"/>
            <a:ext cx="1804996" cy="1513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100010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So….</a:t>
            </a:r>
            <a:endParaRPr lang="uk-UA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890108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ISSION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OSSIBLE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HALLENGE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OMPLETED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876"/>
            <a:ext cx="3829060" cy="29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 for the attention!</a:t>
            </a:r>
            <a:endParaRPr lang="uk-UA" sz="4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876"/>
            <a:ext cx="3829060" cy="29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4000" cap="small" dirty="0" smtClean="0">
                <a:latin typeface="Times New Roman" pitchFamily="18" charset="0"/>
                <a:cs typeface="Times New Roman" pitchFamily="18" charset="0"/>
              </a:rPr>
              <a:t>HY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4000" cap="small" dirty="0" smtClean="0">
                <a:latin typeface="Times New Roman" pitchFamily="18" charset="0"/>
                <a:cs typeface="Times New Roman" pitchFamily="18" charset="0"/>
              </a:rPr>
              <a:t>HALLENGE</a:t>
            </a:r>
            <a:r>
              <a:rPr lang="en-US" cap="small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uk-UA" cap="sm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00570"/>
            <a:ext cx="1866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2928926" cy="289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500306"/>
            <a:ext cx="4643470" cy="334939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3000372"/>
            <a:ext cx="4429156" cy="34676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786050" y="1428736"/>
            <a:ext cx="635795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compressibility factor is expressed as a series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expansion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density (reciprocal molar volume) or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pressure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GB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purposes:</a:t>
            </a:r>
          </a:p>
          <a:p>
            <a:pPr algn="ctr"/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Development of approach to QSPR of T-dependent properties</a:t>
            </a:r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Calibration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descriptors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Prediction for new complex organic compounds</a:t>
            </a:r>
          </a:p>
          <a:p>
            <a:pPr algn="ctr"/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XPERIMENTAL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ATA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1357289" cy="195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928726" y="6000768"/>
            <a:ext cx="9929850" cy="1285884"/>
          </a:xfrm>
        </p:spPr>
        <p:txBody>
          <a:bodyPr numCol="2" spcCol="0">
            <a:noAutofit/>
          </a:bodyPr>
          <a:lstStyle/>
          <a:p>
            <a:pPr algn="r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Number of compounds: 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262	</a:t>
            </a:r>
          </a:p>
          <a:p>
            <a:pPr algn="r"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Number of points: 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4787		</a:t>
            </a:r>
          </a:p>
          <a:p>
            <a:pPr algn="ctr">
              <a:buFont typeface="Wingdings" pitchFamily="2" charset="2"/>
              <a:buChar char="Ø"/>
            </a:pPr>
            <a:endParaRPr lang="en-US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Range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virial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coefficients: 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-5891 – 391 cm</a:t>
            </a:r>
            <a:r>
              <a:rPr lang="en-US" sz="1800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/mol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Range of temperatures: </a:t>
            </a:r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 – 773 K</a:t>
            </a:r>
          </a:p>
          <a:p>
            <a:pPr algn="ctr">
              <a:buNone/>
            </a:pPr>
            <a:endParaRPr lang="uk-UA" sz="2400" dirty="0"/>
          </a:p>
        </p:txBody>
      </p:sp>
      <p:pic>
        <p:nvPicPr>
          <p:cNvPr id="2051" name="Picture 3" descr="C:\Users\Elena\Desktop\MACC5\oral\BvsT_new2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42918"/>
            <a:ext cx="8072462" cy="563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8858280" cy="114300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ESCRIPTORS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ODELLING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ECHNIQUES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8647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SiRMS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descriptors: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Temperature as a single descriptor: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= f(T)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Two-layer QSPR model: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f(descriptors)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		b = f(descriptors)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4000496" y="5857892"/>
            <a:ext cx="2928958" cy="857256"/>
            <a:chOff x="2301665" y="4429132"/>
            <a:chExt cx="3143272" cy="1428760"/>
          </a:xfrm>
        </p:grpSpPr>
        <p:sp>
          <p:nvSpPr>
            <p:cNvPr id="4" name="Левая фигурная скобка 3"/>
            <p:cNvSpPr/>
            <p:nvPr/>
          </p:nvSpPr>
          <p:spPr>
            <a:xfrm>
              <a:off x="4000496" y="4429132"/>
              <a:ext cx="571504" cy="1428760"/>
            </a:xfrm>
            <a:prstGeom prst="leftBrace">
              <a:avLst>
                <a:gd name="adj1" fmla="val 60000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01665" y="4667259"/>
              <a:ext cx="3143272" cy="872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 = f(a, b)</a:t>
              </a:r>
              <a:endParaRPr lang="uk-UA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A0B73"/>
              </a:clrFrom>
              <a:clrTo>
                <a:srgbClr val="0A0B73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285984" y="1714488"/>
            <a:ext cx="4643470" cy="1786288"/>
          </a:xfrm>
          <a:prstGeom prst="rect">
            <a:avLst/>
          </a:prstGeom>
          <a:noFill/>
          <a:ln w="25400" cmpd="thinThick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785786" y="5848373"/>
            <a:ext cx="18002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TATISTICAL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NALYSIS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429784" cy="392909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statistical methods: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MLR (Multi-Linear Regression)	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PLS (Projection on Latent Structures)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RF (Random Forest)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SVM (Support Vector Machines)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 radial basis function kernel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Rigorous 3x5-fold stratified external cross-validation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071802" y="4643446"/>
            <a:ext cx="3714776" cy="1928826"/>
            <a:chOff x="265584" y="1844824"/>
            <a:chExt cx="8518376" cy="4318000"/>
          </a:xfrm>
        </p:grpSpPr>
        <p:sp>
          <p:nvSpPr>
            <p:cNvPr id="5" name="Oval 2"/>
            <p:cNvSpPr>
              <a:spLocks noChangeArrowheads="1"/>
            </p:cNvSpPr>
            <p:nvPr/>
          </p:nvSpPr>
          <p:spPr bwMode="auto">
            <a:xfrm>
              <a:off x="2627784" y="1844824"/>
              <a:ext cx="1219200" cy="111760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560984" y="3267224"/>
              <a:ext cx="457200" cy="457200"/>
            </a:xfrm>
            <a:prstGeom prst="ellipse">
              <a:avLst/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22984" y="3267224"/>
              <a:ext cx="457200" cy="457200"/>
            </a:xfrm>
            <a:prstGeom prst="ellipse">
              <a:avLst/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008784" y="3267224"/>
              <a:ext cx="457200" cy="457200"/>
            </a:xfrm>
            <a:prstGeom prst="ellipse">
              <a:avLst/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694584" y="3267224"/>
              <a:ext cx="457200" cy="457200"/>
            </a:xfrm>
            <a:prstGeom prst="ellipse">
              <a:avLst/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380384" y="3267224"/>
              <a:ext cx="457200" cy="457200"/>
            </a:xfrm>
            <a:prstGeom prst="ellipse">
              <a:avLst/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dkEdge">
              <a:bevelT/>
              <a:bevelB/>
            </a:sp3d>
          </p:spPr>
          <p:txBody>
            <a:bodyPr wrap="none" anchor="ctr"/>
            <a:lstStyle/>
            <a:p>
              <a:endParaRPr lang="ru-RU" dirty="0"/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265584" y="5248424"/>
              <a:ext cx="1524000" cy="914400"/>
              <a:chOff x="192" y="3072"/>
              <a:chExt cx="960" cy="576"/>
            </a:xfrm>
            <a:effectLst>
              <a:outerShdw blurRad="152400" dist="317500" dir="5400000" sx="90000" sy="-19000" rotWithShape="0">
                <a:prstClr val="black">
                  <a:alpha val="47000"/>
                </a:prstClr>
              </a:outerShdw>
            </a:effectLst>
          </p:grpSpPr>
          <p:sp>
            <p:nvSpPr>
              <p:cNvPr id="65" name="Oval 9"/>
              <p:cNvSpPr>
                <a:spLocks noChangeArrowheads="1"/>
              </p:cNvSpPr>
              <p:nvPr/>
            </p:nvSpPr>
            <p:spPr bwMode="auto">
              <a:xfrm>
                <a:off x="192" y="3216"/>
                <a:ext cx="288" cy="288"/>
              </a:xfrm>
              <a:prstGeom prst="ellipse">
                <a:avLst/>
              </a:prstGeom>
              <a:solidFill>
                <a:srgbClr val="357A7F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6" name="Oval 10"/>
              <p:cNvSpPr>
                <a:spLocks noChangeArrowheads="1"/>
              </p:cNvSpPr>
              <p:nvPr/>
            </p:nvSpPr>
            <p:spPr bwMode="auto">
              <a:xfrm>
                <a:off x="576" y="3072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018184" y="5248424"/>
              <a:ext cx="1524000" cy="914400"/>
              <a:chOff x="1296" y="3072"/>
              <a:chExt cx="960" cy="576"/>
            </a:xfrm>
            <a:effectLst>
              <a:outerShdw blurRad="152400" dist="317500" dir="5400000" sx="90000" sy="-19000" rotWithShape="0">
                <a:prstClr val="black">
                  <a:alpha val="47000"/>
                </a:prstClr>
              </a:outerShdw>
            </a:effectLst>
          </p:grpSpPr>
          <p:sp>
            <p:nvSpPr>
              <p:cNvPr id="63" name="Oval 12"/>
              <p:cNvSpPr>
                <a:spLocks noChangeArrowheads="1"/>
              </p:cNvSpPr>
              <p:nvPr/>
            </p:nvSpPr>
            <p:spPr bwMode="auto">
              <a:xfrm>
                <a:off x="1296" y="3216"/>
                <a:ext cx="288" cy="288"/>
              </a:xfrm>
              <a:prstGeom prst="ellipse">
                <a:avLst/>
              </a:prstGeom>
              <a:solidFill>
                <a:srgbClr val="357A7F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4" name="Oval 13"/>
              <p:cNvSpPr>
                <a:spLocks noChangeArrowheads="1"/>
              </p:cNvSpPr>
              <p:nvPr/>
            </p:nvSpPr>
            <p:spPr bwMode="auto">
              <a:xfrm>
                <a:off x="1680" y="3072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13" name="Group 14"/>
            <p:cNvGrpSpPr>
              <a:grpSpLocks/>
            </p:cNvGrpSpPr>
            <p:nvPr/>
          </p:nvGrpSpPr>
          <p:grpSpPr bwMode="auto">
            <a:xfrm>
              <a:off x="3770784" y="5248424"/>
              <a:ext cx="1524000" cy="914400"/>
              <a:chOff x="2400" y="3072"/>
              <a:chExt cx="960" cy="576"/>
            </a:xfrm>
            <a:effectLst>
              <a:outerShdw blurRad="152400" dist="317500" dir="5400000" sx="90000" sy="-19000" rotWithShape="0">
                <a:prstClr val="black">
                  <a:alpha val="47000"/>
                </a:prstClr>
              </a:outerShdw>
            </a:effectLst>
          </p:grpSpPr>
          <p:sp>
            <p:nvSpPr>
              <p:cNvPr id="61" name="Oval 15"/>
              <p:cNvSpPr>
                <a:spLocks noChangeArrowheads="1"/>
              </p:cNvSpPr>
              <p:nvPr/>
            </p:nvSpPr>
            <p:spPr bwMode="auto">
              <a:xfrm>
                <a:off x="2400" y="3216"/>
                <a:ext cx="288" cy="288"/>
              </a:xfrm>
              <a:prstGeom prst="ellipse">
                <a:avLst/>
              </a:prstGeom>
              <a:solidFill>
                <a:srgbClr val="357A7F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2" name="Oval 16"/>
              <p:cNvSpPr>
                <a:spLocks noChangeArrowheads="1"/>
              </p:cNvSpPr>
              <p:nvPr/>
            </p:nvSpPr>
            <p:spPr bwMode="auto">
              <a:xfrm>
                <a:off x="2784" y="3072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5523384" y="5248424"/>
              <a:ext cx="1524000" cy="914400"/>
              <a:chOff x="3504" y="3072"/>
              <a:chExt cx="960" cy="576"/>
            </a:xfrm>
            <a:effectLst>
              <a:outerShdw blurRad="152400" dist="317500" dir="5400000" sx="90000" sy="-19000" rotWithShape="0">
                <a:prstClr val="black">
                  <a:alpha val="47000"/>
                </a:prstClr>
              </a:outerShdw>
            </a:effectLst>
          </p:grpSpPr>
          <p:sp>
            <p:nvSpPr>
              <p:cNvPr id="59" name="Oval 18"/>
              <p:cNvSpPr>
                <a:spLocks noChangeArrowheads="1"/>
              </p:cNvSpPr>
              <p:nvPr/>
            </p:nvSpPr>
            <p:spPr bwMode="auto">
              <a:xfrm>
                <a:off x="3504" y="3216"/>
                <a:ext cx="288" cy="288"/>
              </a:xfrm>
              <a:prstGeom prst="ellipse">
                <a:avLst/>
              </a:prstGeom>
              <a:solidFill>
                <a:srgbClr val="357A7F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60" name="Oval 19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  <p:grpSp>
          <p:nvGrpSpPr>
            <p:cNvPr id="15" name="Group 23"/>
            <p:cNvGrpSpPr>
              <a:grpSpLocks/>
            </p:cNvGrpSpPr>
            <p:nvPr/>
          </p:nvGrpSpPr>
          <p:grpSpPr bwMode="auto">
            <a:xfrm>
              <a:off x="494184" y="3724424"/>
              <a:ext cx="4114800" cy="1600200"/>
              <a:chOff x="336" y="2112"/>
              <a:chExt cx="2592" cy="1008"/>
            </a:xfrm>
          </p:grpSpPr>
          <p:sp>
            <p:nvSpPr>
              <p:cNvPr id="54" name="Line 24"/>
              <p:cNvSpPr>
                <a:spLocks noChangeShapeType="1"/>
              </p:cNvSpPr>
              <p:nvPr/>
            </p:nvSpPr>
            <p:spPr bwMode="auto">
              <a:xfrm flipH="1">
                <a:off x="336" y="2160"/>
                <a:ext cx="720" cy="960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5" name="Line 25"/>
              <p:cNvSpPr>
                <a:spLocks noChangeShapeType="1"/>
              </p:cNvSpPr>
              <p:nvPr/>
            </p:nvSpPr>
            <p:spPr bwMode="auto">
              <a:xfrm flipH="1">
                <a:off x="864" y="2160"/>
                <a:ext cx="72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6" name="Line 26"/>
              <p:cNvSpPr>
                <a:spLocks noChangeShapeType="1"/>
              </p:cNvSpPr>
              <p:nvPr/>
            </p:nvSpPr>
            <p:spPr bwMode="auto">
              <a:xfrm flipH="1">
                <a:off x="864" y="2160"/>
                <a:ext cx="120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7" name="Line 27"/>
              <p:cNvSpPr>
                <a:spLocks noChangeShapeType="1"/>
              </p:cNvSpPr>
              <p:nvPr/>
            </p:nvSpPr>
            <p:spPr bwMode="auto">
              <a:xfrm flipH="1">
                <a:off x="864" y="2160"/>
                <a:ext cx="1632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8" name="Line 28"/>
              <p:cNvSpPr>
                <a:spLocks noChangeShapeType="1"/>
              </p:cNvSpPr>
              <p:nvPr/>
            </p:nvSpPr>
            <p:spPr bwMode="auto">
              <a:xfrm flipH="1">
                <a:off x="864" y="2112"/>
                <a:ext cx="2064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1789584" y="3724424"/>
              <a:ext cx="2819400" cy="1676400"/>
              <a:chOff x="1152" y="2112"/>
              <a:chExt cx="1776" cy="1056"/>
            </a:xfrm>
          </p:grpSpPr>
          <p:sp>
            <p:nvSpPr>
              <p:cNvPr id="49" name="Line 30"/>
              <p:cNvSpPr>
                <a:spLocks noChangeShapeType="1"/>
              </p:cNvSpPr>
              <p:nvPr/>
            </p:nvSpPr>
            <p:spPr bwMode="auto">
              <a:xfrm flipH="1">
                <a:off x="1440" y="2160"/>
                <a:ext cx="192" cy="1008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0" name="Line 31"/>
              <p:cNvSpPr>
                <a:spLocks noChangeShapeType="1"/>
              </p:cNvSpPr>
              <p:nvPr/>
            </p:nvSpPr>
            <p:spPr bwMode="auto">
              <a:xfrm>
                <a:off x="1152" y="2112"/>
                <a:ext cx="816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1" name="Line 32"/>
              <p:cNvSpPr>
                <a:spLocks noChangeShapeType="1"/>
              </p:cNvSpPr>
              <p:nvPr/>
            </p:nvSpPr>
            <p:spPr bwMode="auto">
              <a:xfrm flipH="1">
                <a:off x="1968" y="2160"/>
                <a:ext cx="96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2" name="Line 33"/>
              <p:cNvSpPr>
                <a:spLocks noChangeShapeType="1"/>
              </p:cNvSpPr>
              <p:nvPr/>
            </p:nvSpPr>
            <p:spPr bwMode="auto">
              <a:xfrm flipH="1">
                <a:off x="1968" y="2160"/>
                <a:ext cx="52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53" name="Line 34"/>
              <p:cNvSpPr>
                <a:spLocks noChangeShapeType="1"/>
              </p:cNvSpPr>
              <p:nvPr/>
            </p:nvSpPr>
            <p:spPr bwMode="auto">
              <a:xfrm flipH="1">
                <a:off x="1968" y="2112"/>
                <a:ext cx="96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1789584" y="3724424"/>
              <a:ext cx="2971800" cy="1676400"/>
              <a:chOff x="1152" y="2112"/>
              <a:chExt cx="1872" cy="1056"/>
            </a:xfrm>
          </p:grpSpPr>
          <p:sp>
            <p:nvSpPr>
              <p:cNvPr id="44" name="Line 36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432" cy="1008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1152" y="2112"/>
                <a:ext cx="187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6" name="Line 38"/>
              <p:cNvSpPr>
                <a:spLocks noChangeShapeType="1"/>
              </p:cNvSpPr>
              <p:nvPr/>
            </p:nvSpPr>
            <p:spPr bwMode="auto">
              <a:xfrm>
                <a:off x="1632" y="2160"/>
                <a:ext cx="1392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7" name="Line 39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528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>
                <a:off x="2928" y="2112"/>
                <a:ext cx="96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18" name="Group 41"/>
            <p:cNvGrpSpPr>
              <a:grpSpLocks/>
            </p:cNvGrpSpPr>
            <p:nvPr/>
          </p:nvGrpSpPr>
          <p:grpSpPr bwMode="auto">
            <a:xfrm>
              <a:off x="1789584" y="3724424"/>
              <a:ext cx="4800600" cy="1752600"/>
              <a:chOff x="1152" y="2112"/>
              <a:chExt cx="3024" cy="1104"/>
            </a:xfrm>
          </p:grpSpPr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2112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39" name="Group 43"/>
              <p:cNvGrpSpPr>
                <a:grpSpLocks/>
              </p:cNvGrpSpPr>
              <p:nvPr/>
            </p:nvGrpSpPr>
            <p:grpSpPr bwMode="auto">
              <a:xfrm>
                <a:off x="1152" y="2112"/>
                <a:ext cx="3024" cy="1104"/>
                <a:chOff x="1152" y="2112"/>
                <a:chExt cx="3024" cy="1104"/>
              </a:xfrm>
            </p:grpSpPr>
            <p:sp>
              <p:nvSpPr>
                <p:cNvPr id="40" name="Line 44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152" cy="1056"/>
                </a:xfrm>
                <a:prstGeom prst="line">
                  <a:avLst/>
                </a:prstGeom>
                <a:noFill/>
                <a:ln w="2222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1" name="Line 45"/>
                <p:cNvSpPr>
                  <a:spLocks noChangeShapeType="1"/>
                </p:cNvSpPr>
                <p:nvPr/>
              </p:nvSpPr>
              <p:spPr bwMode="auto">
                <a:xfrm>
                  <a:off x="1152" y="2112"/>
                  <a:ext cx="3024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2" name="Line 46"/>
                <p:cNvSpPr>
                  <a:spLocks noChangeShapeType="1"/>
                </p:cNvSpPr>
                <p:nvPr/>
              </p:nvSpPr>
              <p:spPr bwMode="auto">
                <a:xfrm>
                  <a:off x="1632" y="2160"/>
                  <a:ext cx="2544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43" name="Line 47"/>
                <p:cNvSpPr>
                  <a:spLocks noChangeShapeType="1"/>
                </p:cNvSpPr>
                <p:nvPr/>
              </p:nvSpPr>
              <p:spPr bwMode="auto">
                <a:xfrm>
                  <a:off x="2928" y="2112"/>
                  <a:ext cx="1248" cy="9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  <p:grpSp>
          <p:nvGrpSpPr>
            <p:cNvPr id="19" name="Group 48"/>
            <p:cNvGrpSpPr>
              <a:grpSpLocks/>
            </p:cNvGrpSpPr>
            <p:nvPr/>
          </p:nvGrpSpPr>
          <p:grpSpPr bwMode="auto">
            <a:xfrm>
              <a:off x="1789584" y="3724424"/>
              <a:ext cx="6629400" cy="1752600"/>
              <a:chOff x="1152" y="2112"/>
              <a:chExt cx="4176" cy="1104"/>
            </a:xfrm>
          </p:grpSpPr>
          <p:sp>
            <p:nvSpPr>
              <p:cNvPr id="33" name="Line 49"/>
              <p:cNvSpPr>
                <a:spLocks noChangeShapeType="1"/>
              </p:cNvSpPr>
              <p:nvPr/>
            </p:nvSpPr>
            <p:spPr bwMode="auto">
              <a:xfrm>
                <a:off x="2928" y="2112"/>
                <a:ext cx="1872" cy="110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4" name="Line 50"/>
              <p:cNvSpPr>
                <a:spLocks noChangeShapeType="1"/>
              </p:cNvSpPr>
              <p:nvPr/>
            </p:nvSpPr>
            <p:spPr bwMode="auto">
              <a:xfrm>
                <a:off x="1152" y="2112"/>
                <a:ext cx="41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5" name="Line 51"/>
              <p:cNvSpPr>
                <a:spLocks noChangeShapeType="1"/>
              </p:cNvSpPr>
              <p:nvPr/>
            </p:nvSpPr>
            <p:spPr bwMode="auto">
              <a:xfrm>
                <a:off x="1632" y="2160"/>
                <a:ext cx="3696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6" name="Line 52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3264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37" name="Line 53"/>
              <p:cNvSpPr>
                <a:spLocks noChangeShapeType="1"/>
              </p:cNvSpPr>
              <p:nvPr/>
            </p:nvSpPr>
            <p:spPr bwMode="auto">
              <a:xfrm>
                <a:off x="2496" y="2160"/>
                <a:ext cx="2832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 flipH="1">
              <a:off x="1789584" y="2657624"/>
              <a:ext cx="762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 flipH="1">
              <a:off x="2551584" y="2886224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>
              <a:off x="3237384" y="3038624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3694584" y="2886224"/>
              <a:ext cx="152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>
              <a:off x="3846984" y="2581424"/>
              <a:ext cx="685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30" name="Group 17"/>
            <p:cNvGrpSpPr>
              <a:grpSpLocks/>
            </p:cNvGrpSpPr>
            <p:nvPr/>
          </p:nvGrpSpPr>
          <p:grpSpPr bwMode="auto">
            <a:xfrm>
              <a:off x="7259960" y="5229200"/>
              <a:ext cx="1524000" cy="914400"/>
              <a:chOff x="3504" y="3072"/>
              <a:chExt cx="960" cy="576"/>
            </a:xfrm>
            <a:effectLst>
              <a:outerShdw blurRad="152400" dist="317500" dir="5400000" sx="90000" sy="-19000" rotWithShape="0">
                <a:prstClr val="black">
                  <a:alpha val="47000"/>
                </a:prstClr>
              </a:outerShdw>
            </a:effectLst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auto">
              <a:xfrm>
                <a:off x="3504" y="3216"/>
                <a:ext cx="288" cy="288"/>
              </a:xfrm>
              <a:prstGeom prst="ellipse">
                <a:avLst/>
              </a:prstGeom>
              <a:solidFill>
                <a:srgbClr val="357A7F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32" name="Oval 19"/>
              <p:cNvSpPr>
                <a:spLocks noChangeArrowheads="1"/>
              </p:cNvSpPr>
              <p:nvPr/>
            </p:nvSpPr>
            <p:spPr bwMode="auto">
              <a:xfrm>
                <a:off x="3888" y="3072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prstMaterial="dkEdge">
                <a:bevelT/>
                <a:bevelB/>
              </a:sp3d>
            </p:spPr>
            <p:txBody>
              <a:bodyPr wrap="none" anchor="ctr"/>
              <a:lstStyle/>
              <a:p>
                <a:endParaRPr lang="ru-RU" dirty="0"/>
              </a:p>
            </p:txBody>
          </p:sp>
        </p:grpSp>
      </p:grpSp>
      <p:grpSp>
        <p:nvGrpSpPr>
          <p:cNvPr id="67" name="Группа 66"/>
          <p:cNvGrpSpPr/>
          <p:nvPr/>
        </p:nvGrpSpPr>
        <p:grpSpPr>
          <a:xfrm>
            <a:off x="6215074" y="4500570"/>
            <a:ext cx="2880320" cy="936104"/>
            <a:chOff x="5508104" y="2492896"/>
            <a:chExt cx="2880320" cy="936104"/>
          </a:xfrm>
        </p:grpSpPr>
        <p:cxnSp>
          <p:nvCxnSpPr>
            <p:cNvPr id="68" name="Прямая со стрелкой 67"/>
            <p:cNvCxnSpPr/>
            <p:nvPr/>
          </p:nvCxnSpPr>
          <p:spPr>
            <a:xfrm flipV="1">
              <a:off x="5652120" y="2850086"/>
              <a:ext cx="427488" cy="285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/>
            <p:nvPr/>
          </p:nvCxnSpPr>
          <p:spPr>
            <a:xfrm flipV="1">
              <a:off x="5671876" y="3135838"/>
              <a:ext cx="407732" cy="513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Прямоугольник 69"/>
            <p:cNvSpPr/>
            <p:nvPr/>
          </p:nvSpPr>
          <p:spPr>
            <a:xfrm>
              <a:off x="5508104" y="2492896"/>
              <a:ext cx="2880320" cy="93610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372200" y="2663038"/>
              <a:ext cx="20162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Training set</a:t>
              </a:r>
              <a:endParaRPr lang="ru-RU" dirty="0" smtClean="0"/>
            </a:p>
            <a:p>
              <a:r>
                <a:rPr lang="en-US" dirty="0" smtClean="0"/>
                <a:t>Test set</a:t>
              </a:r>
              <a:endParaRPr lang="ru-RU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-500098" y="5000636"/>
            <a:ext cx="4429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Data on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virial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coefficient of compound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under all the temperatures 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put in the test set</a:t>
            </a:r>
            <a:endParaRPr lang="uk-UA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Elena\Desktop\MACC5\R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079785" cy="819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ESULTS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 = f(T)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0" name="Picture 12" descr="C:\Users\Elena\Desktop\MACC5\oral\coeff\mlt_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3214710" cy="2243706"/>
          </a:xfrm>
          <a:prstGeom prst="rect">
            <a:avLst/>
          </a:prstGeom>
          <a:noFill/>
        </p:spPr>
      </p:pic>
      <p:pic>
        <p:nvPicPr>
          <p:cNvPr id="2061" name="Picture 13" descr="C:\Users\Elena\Desktop\MACC5\oral\coeff\pls_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929066"/>
            <a:ext cx="3357554" cy="2343573"/>
          </a:xfrm>
          <a:prstGeom prst="rect">
            <a:avLst/>
          </a:prstGeom>
          <a:noFill/>
        </p:spPr>
      </p:pic>
      <p:pic>
        <p:nvPicPr>
          <p:cNvPr id="2062" name="Picture 14" descr="C:\Users\Elena\Desktop\MACC5\oral\coeff\r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000504"/>
            <a:ext cx="3428992" cy="2393437"/>
          </a:xfrm>
          <a:prstGeom prst="rect">
            <a:avLst/>
          </a:prstGeom>
          <a:noFill/>
        </p:spPr>
      </p:pic>
      <p:pic>
        <p:nvPicPr>
          <p:cNvPr id="2063" name="Picture 15" descr="C:\Users\Elena\Desktop\MACC5\oral\coeff\svm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571612"/>
            <a:ext cx="3211629" cy="238302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28992" y="228599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0.53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0.19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457200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0.71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0.45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8148" y="2214554"/>
            <a:ext cx="14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0.87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0.68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9586" y="4429132"/>
            <a:ext cx="135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0.94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0.71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1406" y="1214422"/>
            <a:ext cx="3786214" cy="2571768"/>
            <a:chOff x="71406" y="1214422"/>
            <a:chExt cx="3786214" cy="2571768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71406" y="1428736"/>
              <a:ext cx="3786214" cy="2286016"/>
              <a:chOff x="428596" y="1428736"/>
              <a:chExt cx="3786214" cy="2286016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500034" y="1428736"/>
                <a:ext cx="3643338" cy="221457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V="1">
                <a:off x="428596" y="1500174"/>
                <a:ext cx="3786214" cy="2214578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Прямоугольник 13"/>
            <p:cNvSpPr/>
            <p:nvPr/>
          </p:nvSpPr>
          <p:spPr>
            <a:xfrm>
              <a:off x="214282" y="1214422"/>
              <a:ext cx="3429024" cy="2571768"/>
            </a:xfrm>
            <a:prstGeom prst="rect">
              <a:avLst/>
            </a:prstGeom>
            <a:solidFill>
              <a:srgbClr val="FF0000">
                <a:alpha val="31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12969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ESULTS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 = f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 = f(descriptors), b = f(descriptors</a:t>
            </a:r>
            <a:r>
              <a:rPr lang="en-US" sz="3600" i="1" dirty="0" smtClean="0"/>
              <a:t>)</a:t>
            </a:r>
            <a:endParaRPr lang="uk-UA" sz="3600" i="1" dirty="0"/>
          </a:p>
        </p:txBody>
      </p:sp>
      <p:pic>
        <p:nvPicPr>
          <p:cNvPr id="4" name="Picture 2" descr="C:\Users\Elena\Desktop\MACC5\oral\mlr_w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3429024" cy="2544335"/>
          </a:xfrm>
          <a:prstGeom prst="rect">
            <a:avLst/>
          </a:prstGeom>
          <a:noFill/>
        </p:spPr>
      </p:pic>
      <p:pic>
        <p:nvPicPr>
          <p:cNvPr id="5" name="Picture 4" descr="C:\Users\Elena\Desktop\MACC5\oral\pls_w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052362"/>
            <a:ext cx="3500462" cy="2541054"/>
          </a:xfrm>
          <a:prstGeom prst="rect">
            <a:avLst/>
          </a:prstGeom>
          <a:noFill/>
        </p:spPr>
      </p:pic>
      <p:pic>
        <p:nvPicPr>
          <p:cNvPr id="6" name="Picture 8" descr="C:\Users\Elena\Desktop\MACC5\oral\svm_w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00174"/>
            <a:ext cx="3286148" cy="2438321"/>
          </a:xfrm>
          <a:prstGeom prst="rect">
            <a:avLst/>
          </a:prstGeom>
          <a:noFill/>
        </p:spPr>
      </p:pic>
      <p:pic>
        <p:nvPicPr>
          <p:cNvPr id="7" name="Picture 6" descr="C:\Users\Elena\Desktop\MACC5\oral\rf_w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071942"/>
            <a:ext cx="3275095" cy="22860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868" y="228599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0.88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0.51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68" y="492919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0.90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0.72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478632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0.98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0.85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0992" y="2071678"/>
            <a:ext cx="1357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0.95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0.75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500562" y="3929066"/>
            <a:ext cx="4643438" cy="2571768"/>
          </a:xfrm>
          <a:prstGeom prst="ellipse">
            <a:avLst/>
          </a:prstGeom>
          <a:solidFill>
            <a:schemeClr val="tx2">
              <a:lumMod val="60000"/>
              <a:lumOff val="40000"/>
              <a:alpha val="1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XPERIMENTAL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RRORS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VS.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RRORS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ODELS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428736"/>
          <a:ext cx="892971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86050" y="1571612"/>
            <a:ext cx="1214446" cy="5072098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000504"/>
            <a:ext cx="2000264" cy="2428892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Relative Variable Influence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285860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ый треугольник 4"/>
          <p:cNvSpPr/>
          <p:nvPr/>
        </p:nvSpPr>
        <p:spPr>
          <a:xfrm>
            <a:off x="785786" y="1142984"/>
            <a:ext cx="8143900" cy="4500594"/>
          </a:xfrm>
          <a:prstGeom prst="rtTriangle">
            <a:avLst/>
          </a:prstGeom>
          <a:solidFill>
            <a:srgbClr val="00B0F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230</Words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STUDY OF THE SECOND VIRIAL COEFFICIENTS: NEW CHALLENGE FOR QSPR</vt:lpstr>
      <vt:lpstr>WHY CHALLENGE? </vt:lpstr>
      <vt:lpstr>EXPERIMENTAL DATA</vt:lpstr>
      <vt:lpstr>DESCRIPTORS &amp;  MODELLING TECHNIQUES</vt:lpstr>
      <vt:lpstr>STATISTICAL ANALYSIS</vt:lpstr>
      <vt:lpstr>RESULTS for B = f(T)</vt:lpstr>
      <vt:lpstr>RESULTS for B = f (a,b) a = f(descriptors), b = f(descriptors)</vt:lpstr>
      <vt:lpstr>EXPERIMENTAL ERRORS VS. ERRORS OF MODELS</vt:lpstr>
      <vt:lpstr>Relative Variable Influence</vt:lpstr>
      <vt:lpstr>Influential fragments</vt:lpstr>
      <vt:lpstr>So….</vt:lpstr>
      <vt:lpstr>Thank you for the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VirCo</dc:title>
  <dc:creator>MEG</dc:creator>
  <cp:lastModifiedBy>Elena</cp:lastModifiedBy>
  <cp:revision>74</cp:revision>
  <dcterms:created xsi:type="dcterms:W3CDTF">2013-06-29T22:39:44Z</dcterms:created>
  <dcterms:modified xsi:type="dcterms:W3CDTF">2013-07-03T22:18:59Z</dcterms:modified>
</cp:coreProperties>
</file>